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77D3AF-7751-4B9E-B514-7036FFD72635}">
  <a:tblStyle styleId="{E577D3AF-7751-4B9E-B514-7036FFD72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b3ee3d4ac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b3ee3d4ac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b3ee3d4a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b3ee3d4a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60e203d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60e203d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60e203da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60e203d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1f57b43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1f57b43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1f57b43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1f57b43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60e203d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60e203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0e203d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0e203d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f57b43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f57b43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f57b4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f57b4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3ee3d4a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3ee3d4a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1f57b43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1f57b43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0e203da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60e203d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0e203da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0e203da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60e203da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60e203da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6030ee0e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6030ee0e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1f57b43b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1f57b43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f57b43b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1f57b43b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0e203da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0e203d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6030ee0e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6030ee0e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0e203da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0e203da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b3ee3d4a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b3ee3d4a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1f57b43b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1f57b43b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60e203da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60e203da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1f57b43b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1f57b43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1f57b43b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1f57b43b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1f57b43b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1f57b43b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60e203da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60e203da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6df9247ac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6df9247ac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6df924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6df924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6df9247a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f6df9247a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f6df9247a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6df9247ac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f6df9247ac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f6df9247ac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3ee3d4a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b3ee3d4a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6df9247ac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6df9247ac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6df9247ac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f6df9247ac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6030ee0e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6030ee0e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6030ee0e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6030ee0e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6030ee0e2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6030ee0e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030ee0e2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6030ee0e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6030ee0e2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6030ee0e2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6030ee0e2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6030ee0e2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1f57b43b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1f57b43b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b3ee3d4a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b3ee3d4a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b3ee3d4a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b3ee3d4a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b3ee3d4a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b3ee3d4a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3ee3d4a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b3ee3d4a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b3ee3d4a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b3ee3d4a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text white">
  <p:cSld name="Header, text whit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56034" y="749419"/>
            <a:ext cx="8140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56034" y="1372768"/>
            <a:ext cx="81402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0" i="0" sz="1800"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b="0" i="0" sz="1800"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b="0" i="0" sz="1800"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0" i="0" sz="1800"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b="0" i="0" sz="1800"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242487" y="271243"/>
            <a:ext cx="55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Relationship Id="rId5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Tópicos Especiais em Telecomunicações IV: Tecnologias de Acesso e Soluções Emergentes para Redes 5G e Além</a:t>
            </a:r>
            <a:endParaRPr sz="3580"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curso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João Crisóstomo Weyl Albuquerque Costa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Lucas Pinho Fernandes (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Daynara Dias Souza (</a:t>
            </a:r>
            <a:r>
              <a:rPr lang="pt-BR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emergentes para redes 5G e Além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462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Superfície refletiva inteligentes (IRSs)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Melhor cobertura interna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Manipular a propagação de ondas eletromagnéticas em um canal de comunicação para melhorar o desempenho dos sistemas de comunicação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4651756" y="1609225"/>
            <a:ext cx="4088294" cy="32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496" y="339075"/>
            <a:ext cx="704000" cy="32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Tópicos Especiais em Telecomunicações IV: </a:t>
            </a:r>
            <a:r>
              <a:rPr lang="pt-BR" sz="3580"/>
              <a:t>Tecnologias de Acesso e Soluções Emergentes para Redes 5G e Além</a:t>
            </a:r>
            <a:endParaRPr sz="3580"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1: </a:t>
            </a:r>
            <a:r>
              <a:rPr lang="pt-BR"/>
              <a:t>Princípios Básicos de comunicação sem-fio móvel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</a:t>
            </a:r>
            <a:r>
              <a:rPr lang="pt-BR"/>
              <a:t>João Crisóstomo Weyl Albuquerque Costa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Lucas Pinho Fernandes (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Daynara Dias Souza (</a:t>
            </a:r>
            <a:r>
              <a:rPr lang="pt-BR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22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60"/>
              <a:buChar char="●"/>
            </a:pPr>
            <a:r>
              <a:rPr lang="pt-BR" sz="117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Comunicação móvel:</a:t>
            </a:r>
            <a:endParaRPr sz="117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a comunicação onde existe a possibilidade de movimento relativo entre partes;</a:t>
            </a:r>
            <a:endParaRPr sz="117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17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450" y="2902047"/>
            <a:ext cx="3729325" cy="19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88" y="2902038"/>
            <a:ext cx="2383631" cy="206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088" y="2917975"/>
            <a:ext cx="2383631" cy="207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088" y="2917975"/>
            <a:ext cx="2383631" cy="207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91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toda a comunicação sem-fio é móvel, por exemplo um rádio enlace ligando dois edifícios pode ser considerado um sistema de comunicação fixo.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05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582775"/>
            <a:ext cx="85206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Necessita de comunicação sem-fio utilizando rádio enlace;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</a:t>
            </a:r>
            <a:r>
              <a:rPr lang="pt-BR"/>
              <a:t>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Rádio enlace: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Formado por ondas eletromagnéticas geralmente  dentro do espectro ondas de rádio e micro-ondas.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ondas são moduladas (deformadas de forma proposital) para incluir informação útil;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■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a onda eletromagnética possui uma potência associada a sí.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50" y="1969125"/>
            <a:ext cx="4216776" cy="17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50" y="2059224"/>
            <a:ext cx="3876266" cy="17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Rádio enlace: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775" y="1632675"/>
            <a:ext cx="6716074" cy="33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Rádio enlace: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88" y="1602100"/>
            <a:ext cx="5058924" cy="16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385" y="3238823"/>
            <a:ext cx="4850350" cy="19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</a:t>
            </a:r>
            <a:r>
              <a:rPr lang="pt-BR"/>
              <a:t> Básicos de comunicação sem-fio </a:t>
            </a:r>
            <a:r>
              <a:rPr lang="pt-BR"/>
              <a:t>móvel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" y="1017713"/>
            <a:ext cx="4285125" cy="3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800" y="1551375"/>
            <a:ext cx="4487225" cy="25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925" y="2660100"/>
            <a:ext cx="2938450" cy="1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200" y="1837125"/>
            <a:ext cx="704850" cy="7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0"/>
          <p:cNvCxnSpPr/>
          <p:nvPr/>
        </p:nvCxnSpPr>
        <p:spPr>
          <a:xfrm flipH="1" rot="10800000">
            <a:off x="7272950" y="2319025"/>
            <a:ext cx="437100" cy="6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30"/>
          <p:cNvSpPr txBox="1"/>
          <p:nvPr/>
        </p:nvSpPr>
        <p:spPr>
          <a:xfrm>
            <a:off x="4572000" y="2107500"/>
            <a:ext cx="235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Antenas isotrópicas: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520600" cy="16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Antenas Práticas não são isotrópicas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797" y="3006272"/>
            <a:ext cx="3460100" cy="1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25" y="2989968"/>
            <a:ext cx="3460100" cy="204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538" y="1527925"/>
            <a:ext cx="4487224" cy="95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/>
        </p:nvSpPr>
        <p:spPr>
          <a:xfrm>
            <a:off x="2035075" y="2375750"/>
            <a:ext cx="522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G</a:t>
            </a:r>
            <a:r>
              <a:rPr baseline="-25000" lang="pt-BR" sz="1600">
                <a:solidFill>
                  <a:schemeClr val="dk1"/>
                </a:solidFill>
              </a:rPr>
              <a:t>Tx </a:t>
            </a:r>
            <a:r>
              <a:rPr lang="pt-BR" sz="1600">
                <a:solidFill>
                  <a:schemeClr val="dk1"/>
                </a:solidFill>
              </a:rPr>
              <a:t>e G</a:t>
            </a:r>
            <a:r>
              <a:rPr baseline="-25000" lang="pt-BR" sz="1600">
                <a:solidFill>
                  <a:schemeClr val="dk1"/>
                </a:solidFill>
              </a:rPr>
              <a:t>Rx</a:t>
            </a:r>
            <a:r>
              <a:rPr lang="pt-BR" sz="1600">
                <a:solidFill>
                  <a:schemeClr val="dk1"/>
                </a:solidFill>
              </a:rPr>
              <a:t> </a:t>
            </a:r>
            <a:r>
              <a:rPr lang="pt-BR" sz="1600"/>
              <a:t>são os “ganhos” em relação à radiação isotrópica ideal das antenas transmissoras e receptoras</a:t>
            </a:r>
            <a:endParaRPr sz="1600"/>
          </a:p>
        </p:txBody>
      </p:sp>
      <p:sp>
        <p:nvSpPr>
          <p:cNvPr id="196" name="Google Shape;196;p31"/>
          <p:cNvSpPr txBox="1"/>
          <p:nvPr/>
        </p:nvSpPr>
        <p:spPr>
          <a:xfrm>
            <a:off x="6726175" y="1658000"/>
            <a:ext cx="234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Equação de transmissão de Friis 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Tamanho das antenas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88" y="1674100"/>
            <a:ext cx="7703634" cy="31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múltiplas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antenas para modificar a diretividade (Fazer </a:t>
            </a:r>
            <a:r>
              <a:rPr i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beamforming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50" y="1715500"/>
            <a:ext cx="5951975" cy="2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curso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>
                <a:solidFill>
                  <a:schemeClr val="dk1"/>
                </a:solidFill>
              </a:rPr>
              <a:t>Tópicos Especiais Em Telecomunicações II: Tecnologias de Acesso e Soluções Emergentes para Redes 5G e Além.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pt-BR">
                <a:solidFill>
                  <a:schemeClr val="dk1"/>
                </a:solidFill>
              </a:rPr>
              <a:t>Ementa:</a:t>
            </a:r>
            <a:r>
              <a:rPr lang="pt-BR">
                <a:solidFill>
                  <a:schemeClr val="dk1"/>
                </a:solidFill>
              </a:rPr>
              <a:t> Princípios básicos de comunicação móvel; Demandas e características básicas de redes 5G; Arquitetura de Estações Base; Princípios básicos de MIMO e MIMO massivo; Redes  </a:t>
            </a:r>
            <a:r>
              <a:rPr i="1" lang="pt-BR">
                <a:solidFill>
                  <a:schemeClr val="dk1"/>
                </a:solidFill>
              </a:rPr>
              <a:t>fronthaul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i="1" lang="pt-BR">
                <a:solidFill>
                  <a:schemeClr val="dk1"/>
                </a:solidFill>
              </a:rPr>
              <a:t>backhaul</a:t>
            </a:r>
            <a:r>
              <a:rPr lang="pt-BR">
                <a:solidFill>
                  <a:schemeClr val="dk1"/>
                </a:solidFill>
              </a:rPr>
              <a:t>: cabos de cobre, microondas, fibra óptica e satélite; Tecnologias emergentes para redes 5G e Além: Redes </a:t>
            </a:r>
            <a:r>
              <a:rPr i="1" lang="pt-BR">
                <a:solidFill>
                  <a:schemeClr val="dk1"/>
                </a:solidFill>
              </a:rPr>
              <a:t>cell-free</a:t>
            </a:r>
            <a:r>
              <a:rPr lang="pt-BR">
                <a:solidFill>
                  <a:schemeClr val="dk1"/>
                </a:solidFill>
              </a:rPr>
              <a:t>, MIMO massivo com </a:t>
            </a:r>
            <a:r>
              <a:rPr i="1" lang="pt-BR">
                <a:solidFill>
                  <a:schemeClr val="dk1"/>
                </a:solidFill>
              </a:rPr>
              <a:t>beamspace</a:t>
            </a:r>
            <a:r>
              <a:rPr lang="pt-BR">
                <a:solidFill>
                  <a:schemeClr val="dk1"/>
                </a:solidFill>
              </a:rPr>
              <a:t>, superfície refletiva  inteligente (IRS);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pt-BR">
                <a:solidFill>
                  <a:schemeClr val="dk1"/>
                </a:solidFill>
              </a:rPr>
              <a:t>Avaliação: </a:t>
            </a:r>
            <a:r>
              <a:rPr lang="pt-BR">
                <a:solidFill>
                  <a:schemeClr val="dk1"/>
                </a:solidFill>
              </a:rPr>
              <a:t>Dois testes (T1 e T2) e um trabalho final (TF) que receberão notas entre 0 e 10.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>
                <a:solidFill>
                  <a:schemeClr val="dk1"/>
                </a:solidFill>
              </a:rPr>
              <a:t>O Trabalho final abordando tópicos apresentados ou complementares. Deverá necessariamente envolver desenvolvimento computacional/simulação. 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>
                <a:solidFill>
                  <a:schemeClr val="dk1"/>
                </a:solidFill>
              </a:rPr>
              <a:t>No decorrer do curso serão sugeridos um conjunto de referências e alternativas sobre as temáticas a serem abordadas e desenvolvidas.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>
                <a:solidFill>
                  <a:schemeClr val="dk1"/>
                </a:solidFill>
              </a:rPr>
              <a:t>Os temas do trabalho final deverão ser entregues até 22/12/2021.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>
                <a:solidFill>
                  <a:schemeClr val="dk1"/>
                </a:solidFill>
              </a:rPr>
              <a:t>Entrega do trabalho na forma de relatório, disponibilização de códigos no github e vídeo de até 10 min com apresentação.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>
                <a:solidFill>
                  <a:schemeClr val="dk1"/>
                </a:solidFill>
              </a:rPr>
              <a:t>NF = (T1+T2+(2*TF))/4.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MIMO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25" y="1811663"/>
            <a:ext cx="7086600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 flipH="1">
            <a:off x="1073900" y="1752175"/>
            <a:ext cx="6669600" cy="3117000"/>
          </a:xfrm>
          <a:prstGeom prst="corner">
            <a:avLst>
              <a:gd fmla="val 50000" name="adj1"/>
              <a:gd fmla="val 10118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</a:t>
            </a:r>
            <a:r>
              <a:rPr lang="pt-BR"/>
              <a:t>móvel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Perdas no espaço livre: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Pode-se dizer que os ganhos associados ao canal de comunicação no espaço livre são representadas pelo termo não associado a ganhos ou potências na equação de transmissão de Friis.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Assim a perda (inverso do ganho) no espaço livre será: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perdas podem ser convenientemente expressas em dB por: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b="0" l="0" r="0" t="19406"/>
          <a:stretch/>
        </p:blipFill>
        <p:spPr>
          <a:xfrm>
            <a:off x="3787875" y="2584298"/>
            <a:ext cx="1734550" cy="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850" y="3155550"/>
            <a:ext cx="856575" cy="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450" y="3974275"/>
            <a:ext cx="4025951" cy="51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5"/>
          <p:cNvCxnSpPr/>
          <p:nvPr/>
        </p:nvCxnSpPr>
        <p:spPr>
          <a:xfrm>
            <a:off x="5118075" y="3180050"/>
            <a:ext cx="65310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</a:t>
            </a:r>
            <a:r>
              <a:rPr lang="pt-BR"/>
              <a:t>móvel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Perdas no espaço livre: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25" y="1623175"/>
            <a:ext cx="5011250" cy="3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/>
          <p:nvPr/>
        </p:nvSpPr>
        <p:spPr>
          <a:xfrm>
            <a:off x="5166100" y="3086100"/>
            <a:ext cx="1514700" cy="1130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2526325" y="4216500"/>
            <a:ext cx="4237500" cy="423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modelo de perdas no espaço livre está longe da realidade prática de sistemas de comunicação.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00" y="2321562"/>
            <a:ext cx="4816793" cy="194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00" y="2281238"/>
            <a:ext cx="4816793" cy="197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00" y="2281238"/>
            <a:ext cx="4804410" cy="195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175" y="2273124"/>
            <a:ext cx="3544425" cy="1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Modelos do 3GPP (TR 38.901)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Urban Micro - street canyon (UMi)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Urban Macro (UMa)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Rural Macro (RMa)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Indoor Factory (InF) [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sparse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/dense e lower/high]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Indoor Office (InH) [open/mixed]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0" y="2891125"/>
            <a:ext cx="3791875" cy="20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663" y="3092538"/>
            <a:ext cx="45434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Modelos do 3GPP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(TR 38.901)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950" y="2111463"/>
            <a:ext cx="6096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Modelos do 3GPP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(TR 38.901)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00" y="1667425"/>
            <a:ext cx="5844824" cy="3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0" y="133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53846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Link Budget (Orçamento de Enlace)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análise de ganhos e perdas ao longo de uma comunicação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Permite quantificar o desempenho do enlace.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53846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Observações importantes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dB é adimensional (não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possui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unidade) apenas um indicativo de quantificação do aumento ou redução de um valor aferido em termos de um valor referencial.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dBm é unidade de potência, logo dB é diferente de dBm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Operações entre dB e dBm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254" y="2035950"/>
            <a:ext cx="5392696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325" y="2591200"/>
            <a:ext cx="2856289" cy="2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00" y="3988738"/>
            <a:ext cx="21145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175" y="4022088"/>
            <a:ext cx="16573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9825" y="4019550"/>
            <a:ext cx="11239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311700" y="1152475"/>
            <a:ext cx="85206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Sensibilidade do receptor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Mínima potência recebida para detecção de sinal no receptor (depende de fatores como modulação e nível de ruído).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Margem de Link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Diferença entre a potência recebida de fato e a sensibilidade do receptor.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 enlace sem fio confiável pode demandar uma margem mínima de 10 dB ou mais.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Adotada na perspectiva de projeto.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311700" y="2828875"/>
            <a:ext cx="85206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53846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para um sistema com sensibilidade de receptor igual a -100 dBm e margem de link de 10 dB qual deve ser a potência transmitida se as perdas de canal são iguais a 50 dB e os ganhos nas antenas iguais a 10 dB?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			Potência recebida= -100 dBm+10 dB=-90 dbm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Potência trans.= -90 dBm - 10 dB -10 dB +50 dB= -100 dBm -10 dB + 50 dB=-110 dBm+50 dB=-60 dBm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 Eletromagnetico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375" y="1781825"/>
            <a:ext cx="1743075" cy="9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69" y="2762569"/>
            <a:ext cx="1115250" cy="11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613" y="4114800"/>
            <a:ext cx="2088600" cy="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3121" y="1827813"/>
            <a:ext cx="2350745" cy="8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0850" y="2716575"/>
            <a:ext cx="1344495" cy="12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2388" y="3684500"/>
            <a:ext cx="1632226" cy="1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/>
        </p:nvSpPr>
        <p:spPr>
          <a:xfrm>
            <a:off x="3174525" y="3015475"/>
            <a:ext cx="208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Ruído Eletromagnetico</a:t>
            </a:r>
            <a:endParaRPr sz="2000"/>
          </a:p>
        </p:txBody>
      </p:sp>
      <p:sp>
        <p:nvSpPr>
          <p:cNvPr id="301" name="Google Shape;301;p43"/>
          <p:cNvSpPr/>
          <p:nvPr/>
        </p:nvSpPr>
        <p:spPr>
          <a:xfrm>
            <a:off x="1563225" y="3227300"/>
            <a:ext cx="14892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/>
          <p:nvPr/>
        </p:nvSpPr>
        <p:spPr>
          <a:xfrm rot="2700000">
            <a:off x="3366301" y="2759913"/>
            <a:ext cx="573605" cy="201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/>
          <p:nvPr/>
        </p:nvSpPr>
        <p:spPr>
          <a:xfrm rot="8100000">
            <a:off x="4679301" y="2935863"/>
            <a:ext cx="573605" cy="201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 rot="10800000">
            <a:off x="5603025" y="3227300"/>
            <a:ext cx="18063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 rot="-2700000">
            <a:off x="3612501" y="3926463"/>
            <a:ext cx="573605" cy="2015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 rot="-7911749">
            <a:off x="5136433" y="3850369"/>
            <a:ext cx="573616" cy="201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Crescimento rápido do tráfego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O uso médio global mensal por smartphone agora excede 10 GB e é previsão de atingir 35 GB até o final de 2026.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425" y="2211675"/>
            <a:ext cx="5501160" cy="25326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682400" y="4703625"/>
            <a:ext cx="404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Source: Ericsson Mobility Report, Jun. 2021</a:t>
            </a:r>
            <a:endParaRPr sz="11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2150263"/>
            <a:ext cx="3007949" cy="26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 Eletromagnetico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875" y="1698549"/>
            <a:ext cx="6918251" cy="31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 relação sinal </a:t>
            </a:r>
            <a:r>
              <a:rPr lang="pt-BR"/>
              <a:t>ruído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43338"/>
            <a:ext cx="77724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275" y="2464174"/>
            <a:ext cx="4581567" cy="24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 Eletromagnetico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variável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aleatória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que é resultado da soma de várias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variáveis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aleatórias independentes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têm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tendência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 se comportar como uma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variável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gaussiana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 com dados.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75" y="2649074"/>
            <a:ext cx="3142825" cy="2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375" y="2649075"/>
            <a:ext cx="3002599" cy="22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/>
        </p:nvSpPr>
        <p:spPr>
          <a:xfrm>
            <a:off x="2035325" y="2433900"/>
            <a:ext cx="8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dado</a:t>
            </a:r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5933200" y="2433900"/>
            <a:ext cx="10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10 dados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 Eletromagnetico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 o ruído pode ser assumido como de comportamento gaussiano. 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as amostras de um sinal forem descorrelacionadas e estatisticamente independentes entre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sinal é chamado de sinal branco.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○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quase a “situação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prática”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○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 gaussiano branco (white gaussian noises) - WGN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Nem todo o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WGN, existem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ruídos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impulsivos (impulsive noises) - IN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○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Classe A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Char char="○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Classe B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SNR de sistemas aditive WGN (AWGN)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Capacidade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máxima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teórica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canais com ruído (Shannon).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1619250"/>
            <a:ext cx="82581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725" y="3815825"/>
            <a:ext cx="175686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Redes Celulares: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" y="1641548"/>
            <a:ext cx="3871075" cy="32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825" y="1598288"/>
            <a:ext cx="3965199" cy="33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/>
          <p:nvPr/>
        </p:nvSpPr>
        <p:spPr>
          <a:xfrm>
            <a:off x="5351925" y="3146600"/>
            <a:ext cx="3079500" cy="572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9"/>
          <p:cNvSpPr/>
          <p:nvPr/>
        </p:nvSpPr>
        <p:spPr>
          <a:xfrm rot="-5400000">
            <a:off x="5275725" y="3070400"/>
            <a:ext cx="3079500" cy="572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9"/>
          <p:cNvSpPr txBox="1"/>
          <p:nvPr/>
        </p:nvSpPr>
        <p:spPr>
          <a:xfrm>
            <a:off x="6478725" y="1217263"/>
            <a:ext cx="6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Princípios Básicos de comunicação sem-fio móvel</a:t>
            </a:r>
            <a:endParaRPr b="1" sz="3000"/>
          </a:p>
        </p:txBody>
      </p:sp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953" y="1748863"/>
            <a:ext cx="5649475" cy="312079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/>
          <p:nvPr/>
        </p:nvSpPr>
        <p:spPr>
          <a:xfrm>
            <a:off x="4331970" y="2240280"/>
            <a:ext cx="240000" cy="434400"/>
          </a:xfrm>
          <a:prstGeom prst="ellipse">
            <a:avLst/>
          </a:prstGeom>
          <a:noFill/>
          <a:ln cap="flat" cmpd="sng" w="57150">
            <a:solidFill>
              <a:srgbClr val="31538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0"/>
          <p:cNvSpPr txBox="1"/>
          <p:nvPr/>
        </p:nvSpPr>
        <p:spPr>
          <a:xfrm>
            <a:off x="5726424" y="1748875"/>
            <a:ext cx="1916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Line-of-sight (LOS)</a:t>
            </a:r>
            <a:endParaRPr sz="1100"/>
          </a:p>
        </p:txBody>
      </p:sp>
      <p:sp>
        <p:nvSpPr>
          <p:cNvPr id="365" name="Google Shape;365;p50"/>
          <p:cNvSpPr txBox="1"/>
          <p:nvPr/>
        </p:nvSpPr>
        <p:spPr>
          <a:xfrm>
            <a:off x="6184425" y="2513025"/>
            <a:ext cx="2390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Non-line-of-sight (LOS)</a:t>
            </a:r>
            <a:endParaRPr sz="1100"/>
          </a:p>
        </p:txBody>
      </p:sp>
      <p:sp>
        <p:nvSpPr>
          <p:cNvPr id="366" name="Google Shape;366;p50"/>
          <p:cNvSpPr/>
          <p:nvPr/>
        </p:nvSpPr>
        <p:spPr>
          <a:xfrm rot="-3106742">
            <a:off x="4564277" y="2747068"/>
            <a:ext cx="318088" cy="745396"/>
          </a:xfrm>
          <a:prstGeom prst="ellipse">
            <a:avLst/>
          </a:prstGeom>
          <a:noFill/>
          <a:ln cap="flat" cmpd="sng" w="571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7" name="Google Shape;367;p50"/>
          <p:cNvCxnSpPr>
            <a:stCxn id="363" idx="0"/>
            <a:endCxn id="364" idx="1"/>
          </p:cNvCxnSpPr>
          <p:nvPr/>
        </p:nvCxnSpPr>
        <p:spPr>
          <a:xfrm rot="-5400000">
            <a:off x="4926120" y="1440030"/>
            <a:ext cx="326100" cy="1274400"/>
          </a:xfrm>
          <a:prstGeom prst="bentConnector2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8" name="Google Shape;368;p50"/>
          <p:cNvCxnSpPr>
            <a:stCxn id="366" idx="5"/>
          </p:cNvCxnSpPr>
          <p:nvPr/>
        </p:nvCxnSpPr>
        <p:spPr>
          <a:xfrm flipH="1" rot="10800000">
            <a:off x="5000047" y="2674730"/>
            <a:ext cx="1184700" cy="519600"/>
          </a:xfrm>
          <a:prstGeom prst="bentConnector3">
            <a:avLst>
              <a:gd fmla="val 6350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9" name="Google Shape;369;p50"/>
          <p:cNvSpPr txBox="1"/>
          <p:nvPr/>
        </p:nvSpPr>
        <p:spPr>
          <a:xfrm>
            <a:off x="6484174" y="3559850"/>
            <a:ext cx="2305800" cy="9003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MULTIPAHT EFFECT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Fading Channels</a:t>
            </a:r>
            <a:endParaRPr sz="1100"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4621" y="3557587"/>
            <a:ext cx="121688" cy="312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/>
          <p:nvPr/>
        </p:nvSpPr>
        <p:spPr>
          <a:xfrm>
            <a:off x="906769" y="3964277"/>
            <a:ext cx="1165500" cy="34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Shadowing</a:t>
            </a:r>
            <a:endParaRPr sz="1100"/>
          </a:p>
        </p:txBody>
      </p:sp>
      <p:cxnSp>
        <p:nvCxnSpPr>
          <p:cNvPr id="372" name="Google Shape;372;p50"/>
          <p:cNvCxnSpPr>
            <a:stCxn id="370" idx="2"/>
          </p:cNvCxnSpPr>
          <p:nvPr/>
        </p:nvCxnSpPr>
        <p:spPr>
          <a:xfrm rot="5400000">
            <a:off x="2319065" y="3673101"/>
            <a:ext cx="279000" cy="673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3" name="Google Shape;373;p50"/>
          <p:cNvSpPr/>
          <p:nvPr/>
        </p:nvSpPr>
        <p:spPr>
          <a:xfrm>
            <a:off x="711097" y="3557587"/>
            <a:ext cx="1549500" cy="1213500"/>
          </a:xfrm>
          <a:prstGeom prst="ellipse">
            <a:avLst/>
          </a:prstGeom>
          <a:noFill/>
          <a:ln cap="flat" cmpd="sng" w="12700">
            <a:solidFill>
              <a:srgbClr val="31538F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4859375" y="4417800"/>
            <a:ext cx="16248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0" y="1152475"/>
            <a:ext cx="3880200" cy="3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Char char="●"/>
            </a:pPr>
            <a:r>
              <a:rPr lang="pt-BR" sz="1225">
                <a:solidFill>
                  <a:schemeClr val="dk1"/>
                </a:solidFill>
              </a:rPr>
              <a:t>L</a:t>
            </a:r>
            <a:r>
              <a:rPr lang="pt-BR" sz="1225">
                <a:solidFill>
                  <a:schemeClr val="dk1"/>
                </a:solidFill>
              </a:rPr>
              <a:t>arge-scale fading vs Small-scale fading :</a:t>
            </a:r>
            <a:endParaRPr sz="1225">
              <a:solidFill>
                <a:schemeClr val="dk1"/>
              </a:solidFill>
            </a:endParaRPr>
          </a:p>
          <a:p>
            <a:pPr indent="-306387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Char char="○"/>
            </a:pPr>
            <a:r>
              <a:rPr lang="pt-BR" sz="1225">
                <a:solidFill>
                  <a:schemeClr val="dk1"/>
                </a:solidFill>
              </a:rPr>
              <a:t>Large-scale fading: O decaimento de larga escala é aquele não varia rapidamente. Por exemplo, pathloss dependente da distância, shadowing, e os efeitos do hardware do transceptor;</a:t>
            </a:r>
            <a:endParaRPr sz="1225">
              <a:solidFill>
                <a:schemeClr val="dk1"/>
              </a:solidFill>
            </a:endParaRPr>
          </a:p>
          <a:p>
            <a:pPr indent="-306387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25"/>
              <a:buChar char="○"/>
            </a:pPr>
            <a:r>
              <a:rPr lang="pt-BR" sz="1225">
                <a:solidFill>
                  <a:schemeClr val="dk1"/>
                </a:solidFill>
              </a:rPr>
              <a:t>Small-scale fading: Ocorre quando muitos existem caminhos diferentes e os sinais recebidos sobrepostos podem se reforçar ou cancelar um ao outro. O canal varia devido ao efeito microscópico de pequenas variações no ambiente de propagação (por exemplo, movimento de o transmissor, receptor ou outros objetos);</a:t>
            </a:r>
            <a:endParaRPr sz="975"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00" y="1722274"/>
            <a:ext cx="5095376" cy="2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idx="4294967295" type="body"/>
          </p:nvPr>
        </p:nvSpPr>
        <p:spPr>
          <a:xfrm>
            <a:off x="656034" y="3452364"/>
            <a:ext cx="8140200" cy="114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29" r="0" t="-557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pt-BR"/>
              <a:t> </a:t>
            </a:r>
            <a:endParaRPr/>
          </a:p>
        </p:txBody>
      </p:sp>
      <p:pic>
        <p:nvPicPr>
          <p:cNvPr descr="A close up of a map&#10;&#10;Description automatically generated" id="388" name="Google Shape;38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9692" y="1203952"/>
            <a:ext cx="5529924" cy="223786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3873596" y="4734250"/>
            <a:ext cx="147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gain</a:t>
            </a:r>
            <a:endParaRPr sz="1100"/>
          </a:p>
        </p:txBody>
      </p:sp>
      <p:sp>
        <p:nvSpPr>
          <p:cNvPr id="390" name="Google Shape;390;p52"/>
          <p:cNvSpPr txBox="1"/>
          <p:nvPr/>
        </p:nvSpPr>
        <p:spPr>
          <a:xfrm>
            <a:off x="6182751" y="4105634"/>
            <a:ext cx="1471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distance</a:t>
            </a:r>
            <a:endParaRPr sz="1100"/>
          </a:p>
        </p:txBody>
      </p:sp>
      <p:cxnSp>
        <p:nvCxnSpPr>
          <p:cNvPr id="391" name="Google Shape;391;p52"/>
          <p:cNvCxnSpPr/>
          <p:nvPr/>
        </p:nvCxnSpPr>
        <p:spPr>
          <a:xfrm rot="10800000">
            <a:off x="5768451" y="3969904"/>
            <a:ext cx="414300" cy="20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2" name="Google Shape;392;p52"/>
          <p:cNvCxnSpPr>
            <a:stCxn id="389" idx="0"/>
          </p:cNvCxnSpPr>
          <p:nvPr/>
        </p:nvCxnSpPr>
        <p:spPr>
          <a:xfrm rot="10800000">
            <a:off x="4460996" y="4304350"/>
            <a:ext cx="148200" cy="42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3" name="Google Shape;393;p52"/>
          <p:cNvCxnSpPr/>
          <p:nvPr/>
        </p:nvCxnSpPr>
        <p:spPr>
          <a:xfrm rot="10800000">
            <a:off x="5603747" y="4223050"/>
            <a:ext cx="177300" cy="51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4" name="Google Shape;394;p52"/>
          <p:cNvSpPr txBox="1"/>
          <p:nvPr/>
        </p:nvSpPr>
        <p:spPr>
          <a:xfrm>
            <a:off x="5589553" y="4734250"/>
            <a:ext cx="1330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Wavelength</a:t>
            </a:r>
            <a:endParaRPr sz="1100"/>
          </a:p>
        </p:txBody>
      </p:sp>
      <p:sp>
        <p:nvSpPr>
          <p:cNvPr id="395" name="Google Shape;395;p52"/>
          <p:cNvSpPr/>
          <p:nvPr/>
        </p:nvSpPr>
        <p:spPr>
          <a:xfrm>
            <a:off x="7059550" y="1645150"/>
            <a:ext cx="1845900" cy="865500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Non-line-of-sight channel: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Scattering</a:t>
            </a:r>
            <a:endParaRPr sz="1100"/>
          </a:p>
        </p:txBody>
      </p:sp>
      <p:sp>
        <p:nvSpPr>
          <p:cNvPr id="396" name="Google Shape;39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idx="4294967295" type="body"/>
          </p:nvPr>
        </p:nvSpPr>
        <p:spPr>
          <a:xfrm>
            <a:off x="408334" y="1241618"/>
            <a:ext cx="3509700" cy="30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4368" l="-1619" r="0" t="-218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pt-BR"/>
              <a:t> </a:t>
            </a:r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 rotWithShape="1">
          <a:blip r:embed="rId4">
            <a:alphaModFix/>
          </a:blip>
          <a:srcRect b="0" l="0" r="6296" t="0"/>
          <a:stretch/>
        </p:blipFill>
        <p:spPr>
          <a:xfrm>
            <a:off x="3963615" y="991048"/>
            <a:ext cx="4998259" cy="400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53"/>
          <p:cNvCxnSpPr/>
          <p:nvPr/>
        </p:nvCxnSpPr>
        <p:spPr>
          <a:xfrm rot="10800000">
            <a:off x="8153987" y="1319009"/>
            <a:ext cx="88500" cy="591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5" name="Google Shape;405;p53"/>
          <p:cNvSpPr txBox="1"/>
          <p:nvPr/>
        </p:nvSpPr>
        <p:spPr>
          <a:xfrm>
            <a:off x="7657916" y="1966573"/>
            <a:ext cx="1222800" cy="484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848" l="-3119" r="-2349" t="-191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406" name="Google Shape;406;p53"/>
          <p:cNvCxnSpPr/>
          <p:nvPr/>
        </p:nvCxnSpPr>
        <p:spPr>
          <a:xfrm rot="10800000">
            <a:off x="5880100" y="3136800"/>
            <a:ext cx="0" cy="135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7" name="Google Shape;407;p53"/>
          <p:cNvCxnSpPr/>
          <p:nvPr/>
        </p:nvCxnSpPr>
        <p:spPr>
          <a:xfrm rot="10800000">
            <a:off x="4838800" y="3150770"/>
            <a:ext cx="1041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53"/>
          <p:cNvSpPr txBox="1"/>
          <p:nvPr/>
        </p:nvSpPr>
        <p:spPr>
          <a:xfrm>
            <a:off x="5742105" y="4437942"/>
            <a:ext cx="276000" cy="27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409" name="Google Shape;409;p53"/>
          <p:cNvSpPr txBox="1"/>
          <p:nvPr/>
        </p:nvSpPr>
        <p:spPr>
          <a:xfrm>
            <a:off x="4752478" y="2852843"/>
            <a:ext cx="1025700" cy="276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3788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410" name="Google Shape;4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Sistemas 5G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Casos de Uso do IMT-2020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62" y="1515975"/>
            <a:ext cx="5664475" cy="35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272675" y="4703625"/>
            <a:ext cx="198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500">
                <a:solidFill>
                  <a:srgbClr val="30303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Fonte: ITU-R M.208-0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</p:txBody>
      </p:sp>
      <p:sp>
        <p:nvSpPr>
          <p:cNvPr id="416" name="Google Shape;416;p54"/>
          <p:cNvSpPr txBox="1"/>
          <p:nvPr>
            <p:ph idx="4294967295" type="body"/>
          </p:nvPr>
        </p:nvSpPr>
        <p:spPr>
          <a:xfrm>
            <a:off x="656009" y="3323268"/>
            <a:ext cx="8140200" cy="147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99" r="0" t="-384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pt-BR"/>
              <a:t> </a:t>
            </a:r>
            <a:endParaRPr/>
          </a:p>
        </p:txBody>
      </p:sp>
      <p:sp>
        <p:nvSpPr>
          <p:cNvPr id="417" name="Google Shape;417;p54"/>
          <p:cNvSpPr/>
          <p:nvPr/>
        </p:nvSpPr>
        <p:spPr>
          <a:xfrm>
            <a:off x="1383205" y="1249493"/>
            <a:ext cx="6377700" cy="1842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51528" l="-739" r="-149" t="-50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418" name="Google Shape;41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/>
          <p:nvPr/>
        </p:nvSpPr>
        <p:spPr>
          <a:xfrm>
            <a:off x="126609" y="4505179"/>
            <a:ext cx="8883600" cy="16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5"/>
          <p:cNvSpPr txBox="1"/>
          <p:nvPr>
            <p:ph idx="4294967295" type="body"/>
          </p:nvPr>
        </p:nvSpPr>
        <p:spPr>
          <a:xfrm>
            <a:off x="656035" y="1372768"/>
            <a:ext cx="2962800" cy="30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999" r="-3849" t="-209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800"/>
              <a:buChar char="●"/>
            </a:pPr>
            <a:r>
              <a:rPr lang="pt-BR"/>
              <a:t> </a:t>
            </a:r>
            <a:endParaRPr/>
          </a:p>
        </p:txBody>
      </p:sp>
      <p:pic>
        <p:nvPicPr>
          <p:cNvPr descr="A close up of a map&#10;&#10;Description automatically generated" id="425" name="Google Shape;4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304" y="1320077"/>
            <a:ext cx="4818531" cy="377073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 txBox="1"/>
          <p:nvPr/>
        </p:nvSpPr>
        <p:spPr>
          <a:xfrm>
            <a:off x="656034" y="1372768"/>
            <a:ext cx="23931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323675" y="3115400"/>
            <a:ext cx="3057900" cy="1175700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Duas questões: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Variações na qualidade do canal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Imprevisível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/>
        </p:nvSpPr>
        <p:spPr>
          <a:xfrm>
            <a:off x="4628856" y="1010476"/>
            <a:ext cx="5040900" cy="385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029" l="-1639" r="0" t="-1211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analogica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pt-BR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Exemplo de modulação AM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6" name="Google Shape;4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25" y="2616975"/>
            <a:ext cx="5411949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975" y="2631188"/>
            <a:ext cx="30861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287" y="2121837"/>
            <a:ext cx="3560275" cy="49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digital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2143113"/>
            <a:ext cx="37719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/>
        </p:nvSpPr>
        <p:spPr>
          <a:xfrm>
            <a:off x="4900800" y="1706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Transmitindo 10111000100010001101</a:t>
            </a:r>
            <a:endParaRPr/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88" y="2703575"/>
            <a:ext cx="292417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3966338"/>
            <a:ext cx="27051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7"/>
          <p:cNvSpPr txBox="1"/>
          <p:nvPr/>
        </p:nvSpPr>
        <p:spPr>
          <a:xfrm>
            <a:off x="1028888" y="2000188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Conjunto discreto de sinais mapeados para símbolos (sequências de bits)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1105075" y="364436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Constelação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digital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Modulações Binárias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174" y="2136299"/>
            <a:ext cx="3981150" cy="22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000" y="4289350"/>
            <a:ext cx="2697828" cy="51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digital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QPSK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0" y="2067475"/>
            <a:ext cx="4814050" cy="30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digital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00" y="2051825"/>
            <a:ext cx="5120900" cy="28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pt-BR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Modulação digital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61"/>
          <p:cNvPicPr preferRelativeResize="0"/>
          <p:nvPr/>
        </p:nvPicPr>
        <p:blipFill rotWithShape="1">
          <a:blip r:embed="rId3">
            <a:alphaModFix/>
          </a:blip>
          <a:srcRect b="0" l="0" r="-5752" t="-5752"/>
          <a:stretch/>
        </p:blipFill>
        <p:spPr>
          <a:xfrm>
            <a:off x="676275" y="1969100"/>
            <a:ext cx="7786401" cy="3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Princípios Básicos de comunicação sem-fio móvel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Considerações práticas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nível de modulação depende do canal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Considerações de simulação: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pt-BR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Constelações são normalizadas para uma adequada potência de transmissão. É comum modelar o símbolo transmitido como uma variável aleatória gaussiana complexa.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725"/>
          </a:p>
          <a:p>
            <a:pPr indent="0" lvl="0" marL="13716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725"/>
          </a:p>
        </p:txBody>
      </p:sp>
      <p:cxnSp>
        <p:nvCxnSpPr>
          <p:cNvPr id="486" name="Google Shape;486;p62"/>
          <p:cNvCxnSpPr/>
          <p:nvPr/>
        </p:nvCxnSpPr>
        <p:spPr>
          <a:xfrm flipH="1" rot="10800000">
            <a:off x="2074856" y="2017012"/>
            <a:ext cx="64800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62"/>
          <p:cNvSpPr txBox="1"/>
          <p:nvPr/>
        </p:nvSpPr>
        <p:spPr>
          <a:xfrm>
            <a:off x="2743300" y="181811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	PSK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	QPSK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 	16-QAM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 	64-QAM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 	256-QAM</a:t>
            </a:r>
            <a:endParaRPr/>
          </a:p>
        </p:txBody>
      </p:sp>
      <p:cxnSp>
        <p:nvCxnSpPr>
          <p:cNvPr id="488" name="Google Shape;488;p62"/>
          <p:cNvCxnSpPr/>
          <p:nvPr/>
        </p:nvCxnSpPr>
        <p:spPr>
          <a:xfrm flipH="1" rot="10800000">
            <a:off x="2074856" y="2205412"/>
            <a:ext cx="648000" cy="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62"/>
          <p:cNvCxnSpPr/>
          <p:nvPr/>
        </p:nvCxnSpPr>
        <p:spPr>
          <a:xfrm>
            <a:off x="2074856" y="2260912"/>
            <a:ext cx="6480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62"/>
          <p:cNvCxnSpPr/>
          <p:nvPr/>
        </p:nvCxnSpPr>
        <p:spPr>
          <a:xfrm>
            <a:off x="2074856" y="2260912"/>
            <a:ext cx="648000" cy="2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62"/>
          <p:cNvCxnSpPr/>
          <p:nvPr/>
        </p:nvCxnSpPr>
        <p:spPr>
          <a:xfrm>
            <a:off x="2074856" y="2260912"/>
            <a:ext cx="65880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62"/>
          <p:cNvSpPr/>
          <p:nvPr/>
        </p:nvSpPr>
        <p:spPr>
          <a:xfrm>
            <a:off x="2994200" y="1909475"/>
            <a:ext cx="188400" cy="1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2"/>
          <p:cNvSpPr/>
          <p:nvPr/>
        </p:nvSpPr>
        <p:spPr>
          <a:xfrm>
            <a:off x="2994200" y="2138075"/>
            <a:ext cx="188400" cy="1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2"/>
          <p:cNvSpPr/>
          <p:nvPr/>
        </p:nvSpPr>
        <p:spPr>
          <a:xfrm>
            <a:off x="2994200" y="2366675"/>
            <a:ext cx="188400" cy="1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2"/>
          <p:cNvSpPr/>
          <p:nvPr/>
        </p:nvSpPr>
        <p:spPr>
          <a:xfrm>
            <a:off x="2994200" y="2595275"/>
            <a:ext cx="188400" cy="1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2"/>
          <p:cNvSpPr/>
          <p:nvPr/>
        </p:nvSpPr>
        <p:spPr>
          <a:xfrm>
            <a:off x="2994200" y="2823875"/>
            <a:ext cx="188400" cy="1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50" y="2134800"/>
            <a:ext cx="1295160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Sistemas 5G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0303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4222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{E577D3AF-7751-4B9E-B514-7036FFD72635}</a:tableStyleId>
              </a:tblPr>
              <a:tblGrid>
                <a:gridCol w="1764700"/>
                <a:gridCol w="2721625"/>
                <a:gridCol w="1365975"/>
                <a:gridCol w="2450500"/>
              </a:tblGrid>
              <a:tr h="39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Requisito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IMT 2020 (5G)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Caso de Uso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IMT 2020 (4G)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Taxa de bits máxima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 Gb/s (DL) e 10Gb/s (UL)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eMBB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Gb/s (DL e baixa mobilidade)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Taxa de bits por usuário em 95% dos casos.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 Mb/s (DL) e 50Mb/s (UL)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eMBB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Mbs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Latência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ms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URLLC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ms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Densidade de conexões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1.000.000 equipamentos/km</a:t>
                      </a:r>
                      <a:r>
                        <a:rPr lang="pt-BR" sz="115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5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mMTC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100.000 equipamentos/km</a:t>
                      </a:r>
                      <a:r>
                        <a:rPr lang="pt-BR" sz="115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5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Capacidade por área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Mbps/ m</a:t>
                      </a:r>
                      <a:r>
                        <a:rPr lang="pt-BR" sz="115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5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eMBB</a:t>
                      </a:r>
                      <a:endParaRPr sz="150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 Mpbs/ m</a:t>
                      </a:r>
                      <a:r>
                        <a:rPr lang="pt-BR" sz="1150">
                          <a:solidFill>
                            <a:srgbClr val="30303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50">
                        <a:solidFill>
                          <a:srgbClr val="30303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030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5G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Atenção especial</a:t>
            </a:r>
            <a:r>
              <a:rPr lang="pt-BR" sz="1500">
                <a:solidFill>
                  <a:schemeClr val="dk1"/>
                </a:solidFill>
              </a:rPr>
              <a:t> aos e</a:t>
            </a: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quipamentos industriais, carros autônomos, sensores, robôs, satélites e produtos relacionados à Internet das Coisas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5" y="1978500"/>
            <a:ext cx="8593250" cy="30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Princípios básicos de MIMO e MIMO massivo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MIMO massivo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Muitas antenas nas estações base, usadas para servir vários terminais simultaneamente, no mesmo recurso tempo-frequência;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Maior eficiência espectral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pt-BR">
                <a:solidFill>
                  <a:schemeClr val="dk1"/>
                </a:solidFill>
              </a:rPr>
              <a:t>Ganho de formação de feixe (</a:t>
            </a:r>
            <a:r>
              <a:rPr i="1" lang="pt-BR">
                <a:solidFill>
                  <a:schemeClr val="dk1"/>
                </a:solidFill>
              </a:rPr>
              <a:t>beamforming</a:t>
            </a:r>
            <a:r>
              <a:rPr lang="pt-B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pt-BR">
                <a:solidFill>
                  <a:schemeClr val="dk1"/>
                </a:solidFill>
              </a:rPr>
              <a:t>Diversidade espacial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pt-BR">
                <a:solidFill>
                  <a:schemeClr val="dk1"/>
                </a:solidFill>
              </a:rPr>
              <a:t>Multiplexação espacial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772" y="2506525"/>
            <a:ext cx="5511767" cy="24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emergentes para redes 5G e Além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2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Redes </a:t>
            </a:r>
            <a:r>
              <a:rPr i="1" lang="pt-BR">
                <a:solidFill>
                  <a:schemeClr val="dk1"/>
                </a:solidFill>
              </a:rPr>
              <a:t>cell-free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Melhor desempenho dos piores usuários, redução da interferência, e macro diversidade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15660" l="19051" r="16277" t="36899"/>
          <a:stretch/>
        </p:blipFill>
        <p:spPr>
          <a:xfrm>
            <a:off x="1977675" y="1931663"/>
            <a:ext cx="5551048" cy="3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emergentes para redes 5G e Além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MIMO massivo com </a:t>
            </a:r>
            <a:r>
              <a:rPr i="1" lang="pt-BR">
                <a:solidFill>
                  <a:schemeClr val="dk1"/>
                </a:solidFill>
              </a:rPr>
              <a:t>beamspace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Tecnologia promissora para diminuir os custos de implementação de redes em alta frequência e largura de banda;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4987" l="0" r="0" t="52856"/>
          <a:stretch/>
        </p:blipFill>
        <p:spPr>
          <a:xfrm>
            <a:off x="1039738" y="2129175"/>
            <a:ext cx="7064524" cy="28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